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50"/>
  </p:notesMasterIdLst>
  <p:handoutMasterIdLst>
    <p:handoutMasterId r:id="rId51"/>
  </p:handoutMasterIdLst>
  <p:sldIdLst>
    <p:sldId id="280" r:id="rId2"/>
    <p:sldId id="268" r:id="rId3"/>
    <p:sldId id="269" r:id="rId4"/>
    <p:sldId id="281" r:id="rId5"/>
    <p:sldId id="319" r:id="rId6"/>
    <p:sldId id="271" r:id="rId7"/>
    <p:sldId id="272" r:id="rId8"/>
    <p:sldId id="273" r:id="rId9"/>
    <p:sldId id="324" r:id="rId10"/>
    <p:sldId id="302" r:id="rId11"/>
    <p:sldId id="325" r:id="rId12"/>
    <p:sldId id="274" r:id="rId13"/>
    <p:sldId id="276" r:id="rId14"/>
    <p:sldId id="303" r:id="rId15"/>
    <p:sldId id="315" r:id="rId16"/>
    <p:sldId id="320" r:id="rId17"/>
    <p:sldId id="304" r:id="rId18"/>
    <p:sldId id="305" r:id="rId19"/>
    <p:sldId id="306" r:id="rId20"/>
    <p:sldId id="307" r:id="rId21"/>
    <p:sldId id="321" r:id="rId22"/>
    <p:sldId id="282" r:id="rId23"/>
    <p:sldId id="283" r:id="rId24"/>
    <p:sldId id="284" r:id="rId25"/>
    <p:sldId id="316" r:id="rId26"/>
    <p:sldId id="288" r:id="rId27"/>
    <p:sldId id="285" r:id="rId28"/>
    <p:sldId id="289" r:id="rId29"/>
    <p:sldId id="287" r:id="rId30"/>
    <p:sldId id="327" r:id="rId31"/>
    <p:sldId id="286" r:id="rId32"/>
    <p:sldId id="290" r:id="rId33"/>
    <p:sldId id="292" r:id="rId34"/>
    <p:sldId id="328" r:id="rId35"/>
    <p:sldId id="291" r:id="rId36"/>
    <p:sldId id="322" r:id="rId37"/>
    <p:sldId id="293" r:id="rId38"/>
    <p:sldId id="310" r:id="rId39"/>
    <p:sldId id="311" r:id="rId40"/>
    <p:sldId id="294" r:id="rId41"/>
    <p:sldId id="295" r:id="rId42"/>
    <p:sldId id="296" r:id="rId43"/>
    <p:sldId id="308" r:id="rId44"/>
    <p:sldId id="297" r:id="rId45"/>
    <p:sldId id="298" r:id="rId46"/>
    <p:sldId id="299" r:id="rId47"/>
    <p:sldId id="300" r:id="rId48"/>
    <p:sldId id="309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utive Mono" panose="020B0604020202020204" charset="0"/>
      <p:regular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Open Sans SemiBold" panose="020B0706030804020204" pitchFamily="34" charset="0"/>
      <p:bold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Nufryk" initials="JN" lastIdx="2" clrIdx="0">
    <p:extLst>
      <p:ext uri="{19B8F6BF-5375-455C-9EA6-DF929625EA0E}">
        <p15:presenceInfo xmlns:p15="http://schemas.microsoft.com/office/powerpoint/2012/main" userId="S-1-5-21-3791324872-3956693211-2264767897-12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B1B7BC"/>
    <a:srgbClr val="007C9E"/>
    <a:srgbClr val="004D71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7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7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47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812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50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3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35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5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0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38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51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70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6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40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550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7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6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6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0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22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8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8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87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Permissions and Ownership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Modify File and Directory Permissions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Modify File and Directory Ownership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Special Permissions and Attributes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Permissions Issues</a:t>
            </a:r>
          </a:p>
        </p:txBody>
      </p:sp>
    </p:spTree>
    <p:extLst>
      <p:ext uri="{BB962C8B-B14F-4D97-AF65-F5344CB8AC3E}">
        <p14:creationId xmlns:p14="http://schemas.microsoft.com/office/powerpoint/2010/main" val="67722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14B7-D989-4A96-A004-336C429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Absolute Mode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C666D-B215-45B5-9CCA-0E1150CC6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18719-C952-4A26-928A-F4F95399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octal numbers.</a:t>
            </a:r>
          </a:p>
          <a:p>
            <a:pPr lvl="1"/>
            <a:r>
              <a:rPr lang="en-US" dirty="0"/>
              <a:t>4 = read</a:t>
            </a:r>
          </a:p>
          <a:p>
            <a:pPr lvl="1"/>
            <a:r>
              <a:rPr lang="en-US" dirty="0"/>
              <a:t>2 = write</a:t>
            </a:r>
          </a:p>
          <a:p>
            <a:pPr lvl="1"/>
            <a:r>
              <a:rPr lang="en-US" dirty="0"/>
              <a:t>1 = execute</a:t>
            </a:r>
          </a:p>
          <a:p>
            <a:r>
              <a:rPr lang="en-US" dirty="0"/>
              <a:t>Add numbers of permissions you wish to grant.</a:t>
            </a:r>
          </a:p>
          <a:p>
            <a:pPr lvl="1"/>
            <a:r>
              <a:rPr lang="en-US" dirty="0"/>
              <a:t>Sum of these is what you provide.</a:t>
            </a:r>
          </a:p>
          <a:p>
            <a:pPr lvl="1"/>
            <a:r>
              <a:rPr lang="en-US" dirty="0"/>
              <a:t>Read, write, execute is 7 (4 + 2 + 1).</a:t>
            </a:r>
          </a:p>
          <a:p>
            <a:pPr lvl="1"/>
            <a:r>
              <a:rPr lang="en-US" dirty="0"/>
              <a:t>Read, write is 6 (4 + 2).</a:t>
            </a:r>
          </a:p>
          <a:p>
            <a:r>
              <a:rPr lang="en-US" dirty="0"/>
              <a:t>Complete permissions are expressed as three-digit number.</a:t>
            </a:r>
          </a:p>
          <a:p>
            <a:pPr lvl="1"/>
            <a:r>
              <a:rPr lang="en-US" dirty="0"/>
              <a:t>Each digit corresponds to a context (owner, group, other).</a:t>
            </a:r>
          </a:p>
        </p:txBody>
      </p:sp>
    </p:spTree>
    <p:extLst>
      <p:ext uri="{BB962C8B-B14F-4D97-AF65-F5344CB8AC3E}">
        <p14:creationId xmlns:p14="http://schemas.microsoft.com/office/powerpoint/2010/main" val="262709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DEC4D7-1F87-4851-9845-EFCC3C72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Absolute Mode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C73A0-3B4F-4D3E-9092-D620A0438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7286F-3215-45A6-971E-7D7AED79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70" y="1098921"/>
            <a:ext cx="6650461" cy="32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907799-8C40-40EE-A66F-8B2C5AAB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You're concerned about protecting files on a Linux server.</a:t>
            </a:r>
          </a:p>
          <a:p>
            <a:r>
              <a:rPr lang="en-US" dirty="0"/>
              <a:t>You'll configure permissions for file owner, group, and other users.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Modifying File and Directory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Assigned to newly created files and directories based on user privileges.</a:t>
            </a:r>
          </a:p>
          <a:p>
            <a:r>
              <a:rPr lang="en-US" dirty="0"/>
              <a:t>Files created by root user are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644</a:t>
            </a:r>
            <a:r>
              <a:rPr lang="en-US" dirty="0"/>
              <a:t> (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rw-r--r--</a:t>
            </a:r>
            <a:r>
              <a:rPr lang="en-US" dirty="0"/>
              <a:t>).</a:t>
            </a:r>
          </a:p>
          <a:p>
            <a:r>
              <a:rPr lang="en-US" dirty="0"/>
              <a:t>Directories created by root user are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755</a:t>
            </a:r>
            <a:r>
              <a:rPr lang="en-US" dirty="0"/>
              <a:t> (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rwxr-xr-x</a:t>
            </a:r>
            <a:r>
              <a:rPr lang="en-US" dirty="0"/>
              <a:t>).</a:t>
            </a:r>
          </a:p>
          <a:p>
            <a:r>
              <a:rPr lang="en-US" dirty="0"/>
              <a:t>Files created by regular users are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664</a:t>
            </a:r>
            <a:r>
              <a:rPr lang="en-US" dirty="0"/>
              <a:t> (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rw-rw-r--</a:t>
            </a:r>
            <a:r>
              <a:rPr lang="en-US" dirty="0"/>
              <a:t>).</a:t>
            </a:r>
          </a:p>
          <a:p>
            <a:r>
              <a:rPr lang="en-US" dirty="0"/>
              <a:t>Directories created by regular users are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775</a:t>
            </a:r>
            <a:r>
              <a:rPr lang="en-US" dirty="0"/>
              <a:t> (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rwxrwxr-x</a:t>
            </a:r>
            <a:r>
              <a:rPr lang="en-US" dirty="0"/>
              <a:t>).</a:t>
            </a:r>
          </a:p>
          <a:p>
            <a:r>
              <a:rPr lang="en-US" dirty="0"/>
              <a:t>Default permissions determined by umask.</a:t>
            </a:r>
          </a:p>
        </p:txBody>
      </p:sp>
    </p:spTree>
    <p:extLst>
      <p:ext uri="{BB962C8B-B14F-4D97-AF65-F5344CB8AC3E}">
        <p14:creationId xmlns:p14="http://schemas.microsoft.com/office/powerpoint/2010/main" val="3987516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umask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Alters default permissions on newly created files/folders.</a:t>
            </a:r>
          </a:p>
          <a:p>
            <a:r>
              <a:rPr lang="en-US" sz="1600" dirty="0"/>
              <a:t>Can be useful for automating custom permissions for new objects.</a:t>
            </a:r>
          </a:p>
          <a:p>
            <a:r>
              <a:rPr lang="en-US" sz="1600" dirty="0"/>
              <a:t>You set default permissions using octal numeric format.</a:t>
            </a:r>
          </a:p>
          <a:p>
            <a:pPr lvl="1"/>
            <a:r>
              <a:rPr lang="en-US" sz="1400" dirty="0"/>
              <a:t>Specify permissions to mask, not to grant.</a:t>
            </a:r>
          </a:p>
          <a:p>
            <a:r>
              <a:rPr lang="en-US" sz="1600" dirty="0"/>
              <a:t>Default permissions for non-executable files are 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0666</a:t>
            </a:r>
            <a:endParaRPr lang="en-US" sz="1600" dirty="0"/>
          </a:p>
          <a:p>
            <a:r>
              <a:rPr lang="en-US" sz="1600" dirty="0"/>
              <a:t>You want owner to retain permissions, but group and others to only have read.</a:t>
            </a:r>
          </a:p>
          <a:p>
            <a:pPr lvl="1"/>
            <a:r>
              <a:rPr lang="en-US" sz="1400" dirty="0"/>
              <a:t>The umask will be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0022</a:t>
            </a:r>
            <a:endParaRPr lang="en-US" sz="1400" dirty="0"/>
          </a:p>
          <a:p>
            <a:r>
              <a:rPr lang="en-US" sz="1600" dirty="0"/>
              <a:t>Each number explained: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0</a:t>
            </a:r>
            <a:r>
              <a:rPr lang="en-US" sz="1400" dirty="0"/>
              <a:t> means no advanced permissions set by default.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0</a:t>
            </a:r>
            <a:r>
              <a:rPr lang="en-US" sz="1400" dirty="0"/>
              <a:t> retains current owner permissions (no mask).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2</a:t>
            </a:r>
            <a:r>
              <a:rPr lang="en-US" sz="1400" dirty="0"/>
              <a:t> masks the default of 6, leaving 4 (read only) for the group.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2</a:t>
            </a:r>
            <a:r>
              <a:rPr lang="en-US" sz="1400" dirty="0"/>
              <a:t> does the same, but for others.</a:t>
            </a:r>
          </a:p>
          <a:p>
            <a:r>
              <a:rPr lang="en-US" sz="1600" dirty="0"/>
              <a:t>Can be set for session or per-user (in </a:t>
            </a:r>
            <a:r>
              <a:rPr lang="en-US" sz="1600" dirty="0">
                <a:latin typeface="Cutive Mono" panose="020B0604020202020204" charset="0"/>
              </a:rPr>
              <a:t>.bashrc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6072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150F-62E0-9043-A4E3-00778723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umask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D21B2-2F76-634E-9542-A928DD257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2A5BBE-9DFE-4E82-B519-F7C5413D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5" y="1359186"/>
            <a:ext cx="7107390" cy="24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2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B39FB-8618-40AA-BD61-E53E8FFA16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File and Directory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0AA8C-127F-411D-A910-0E55EFE2A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3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555BC-2A4E-4585-AB2C-C5016F7B9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Mason wants to create files with non-default permissions.</a:t>
            </a:r>
          </a:p>
          <a:p>
            <a:pPr lvl="1"/>
            <a:r>
              <a:rPr lang="en-US" dirty="0"/>
              <a:t>Will be able to share them more easily with co-worker.</a:t>
            </a:r>
          </a:p>
          <a:p>
            <a:r>
              <a:rPr lang="en-US" dirty="0"/>
              <a:t>You'll implement the change for Chris.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Modifying Default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8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90369B-EAC6-4ADF-9680-092A35435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property by which a user can apply and modify the permissions of a file or directory.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2BCCB1-8095-4944-B0E0-92BEC0E5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permission context is owner.</a:t>
            </a:r>
          </a:p>
          <a:p>
            <a:r>
              <a:rPr lang="en-US" dirty="0"/>
              <a:t>By default, owner is the user who created the object.</a:t>
            </a:r>
          </a:p>
          <a:p>
            <a:pPr lvl="1"/>
            <a:r>
              <a:rPr lang="en-US" dirty="0"/>
              <a:t>No other user can modify permissions (except root).</a:t>
            </a:r>
          </a:p>
          <a:p>
            <a:r>
              <a:rPr lang="en-US" dirty="0"/>
              <a:t>Owner usually changes r/w/x permissions.</a:t>
            </a:r>
          </a:p>
          <a:p>
            <a:r>
              <a:rPr lang="en-US" dirty="0"/>
              <a:t>Owner can also change advanced/special permissions.</a:t>
            </a:r>
          </a:p>
        </p:txBody>
      </p:sp>
    </p:spTree>
    <p:extLst>
      <p:ext uri="{BB962C8B-B14F-4D97-AF65-F5344CB8AC3E}">
        <p14:creationId xmlns:p14="http://schemas.microsoft.com/office/powerpoint/2010/main" val="260510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chown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owner, group, or both for a file or directory.</a:t>
            </a:r>
          </a:p>
          <a:p>
            <a:r>
              <a:rPr lang="en-US" dirty="0"/>
              <a:t>You may want other users besides the creator to manage permissions of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chown {user name} {file/directory name}</a:t>
            </a:r>
            <a:endParaRPr lang="en-US" sz="1600" dirty="0">
              <a:latin typeface="Cutive Mono" panose="020B0604020202020204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Change owner.</a:t>
            </a:r>
          </a:p>
          <a:p>
            <a:pPr marL="0" indent="0">
              <a:buNone/>
            </a:pP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chown {user name}:{group name} {file/directory name}</a:t>
            </a:r>
            <a:endParaRPr lang="en-US" sz="1600" dirty="0">
              <a:latin typeface="Cutive Mono" panose="020B0604020202020204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Change owner and group.</a:t>
            </a:r>
          </a:p>
          <a:p>
            <a:pPr marL="0" indent="0">
              <a:buNone/>
            </a:pP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chown {user name}: {file/directory name}</a:t>
            </a:r>
            <a:endParaRPr lang="en-US" sz="1600" dirty="0">
              <a:latin typeface="Cutive Mono" panose="020B0604020202020204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Change owner, and change group to specified user's login group.</a:t>
            </a:r>
          </a:p>
          <a:p>
            <a:pPr marL="0" indent="0">
              <a:buNone/>
            </a:pP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chown :{group name} {file/directory name}</a:t>
            </a:r>
            <a:endParaRPr lang="en-US" sz="1600" dirty="0">
              <a:latin typeface="Cutive Mono" panose="020B0604020202020204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Change group.</a:t>
            </a:r>
          </a:p>
        </p:txBody>
      </p:sp>
    </p:spTree>
    <p:extLst>
      <p:ext uri="{BB962C8B-B14F-4D97-AF65-F5344CB8AC3E}">
        <p14:creationId xmlns:p14="http://schemas.microsoft.com/office/powerpoint/2010/main" val="314914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64E111-5502-49B5-9558-090651883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Access rights assigned to users, which enable them to access or modify certain files and directories.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5C45AB-EBAB-4E9C-9218-1F242635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set at different levels and for different access contexts.</a:t>
            </a:r>
          </a:p>
          <a:p>
            <a:r>
              <a:rPr lang="en-US" dirty="0"/>
              <a:t>Enable you to configure who can and can't access an object.</a:t>
            </a:r>
          </a:p>
          <a:p>
            <a:r>
              <a:rPr lang="en-US" dirty="0"/>
              <a:t>Controlling access through permissions mitigates risk.</a:t>
            </a:r>
          </a:p>
          <a:p>
            <a:pPr lvl="1"/>
            <a:r>
              <a:rPr lang="en-US" dirty="0"/>
              <a:t>Users only have access to what they need, and no more.</a:t>
            </a:r>
          </a:p>
        </p:txBody>
      </p:sp>
    </p:spTree>
    <p:extLst>
      <p:ext uri="{BB962C8B-B14F-4D97-AF65-F5344CB8AC3E}">
        <p14:creationId xmlns:p14="http://schemas.microsoft.com/office/powerpoint/2010/main" val="128184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chgrp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group ownership of a file or directory.</a:t>
            </a:r>
          </a:p>
          <a:p>
            <a:r>
              <a:rPr lang="en-US" dirty="0"/>
              <a:t>Useful for applying permissions to a group.</a:t>
            </a:r>
          </a:p>
        </p:txBody>
      </p:sp>
    </p:spTree>
    <p:extLst>
      <p:ext uri="{BB962C8B-B14F-4D97-AF65-F5344CB8AC3E}">
        <p14:creationId xmlns:p14="http://schemas.microsoft.com/office/powerpoint/2010/main" val="92046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86199-3713-4B01-A62D-14C54E3F3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File and Directory Ownership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EAE52-C462-4511-A31B-C590F5B8E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1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B633DB-7A04-4475-B04F-9B7C8CD02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create a Graphics department directory.</a:t>
            </a:r>
          </a:p>
          <a:p>
            <a:pPr lvl="1"/>
            <a:r>
              <a:rPr lang="en-US" dirty="0"/>
              <a:t>Members can store content here.</a:t>
            </a:r>
          </a:p>
          <a:p>
            <a:r>
              <a:rPr lang="en-US" dirty="0"/>
              <a:t>You'll configure ownership and group associations for directory and files.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Modifying File and Directory Ownership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41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Permissions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Used when normal permissions are inadequate.</a:t>
            </a:r>
          </a:p>
          <a:p>
            <a:r>
              <a:rPr lang="en-US" sz="1600" dirty="0"/>
              <a:t>Less privileged users execute file by assuming privileges of file's owner/group.</a:t>
            </a:r>
          </a:p>
          <a:p>
            <a:r>
              <a:rPr lang="en-US" sz="1600" dirty="0"/>
              <a:t>Enables user to assume high-level privileges in a limited context.</a:t>
            </a:r>
          </a:p>
        </p:txBody>
      </p:sp>
    </p:spTree>
    <p:extLst>
      <p:ext uri="{BB962C8B-B14F-4D97-AF65-F5344CB8AC3E}">
        <p14:creationId xmlns:p14="http://schemas.microsoft.com/office/powerpoint/2010/main" val="778055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SUID and SGID Permissions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EC7624-4738-420C-83D6-D5C29864B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SUID/SGID: The permissions that allow a user to assume the file owner's/group's privileges.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E30371-6921-48D0-A422-269AE7F4F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SUID: Certain executables require access to additional resources.</a:t>
            </a:r>
          </a:p>
          <a:p>
            <a:pPr lvl="1"/>
            <a:r>
              <a:rPr lang="en-US" sz="1200" dirty="0"/>
              <a:t>User may not have explicit permission to these.</a:t>
            </a:r>
          </a:p>
          <a:p>
            <a:r>
              <a:rPr lang="en-US" sz="1400" dirty="0"/>
              <a:t>The </a:t>
            </a:r>
            <a:r>
              <a:rPr lang="en-US" sz="1400" dirty="0" err="1">
                <a:latin typeface="Cutive Mono" panose="020B0604020202020204" charset="0"/>
                <a:cs typeface="Courier New" panose="02070309020205020404" pitchFamily="49" charset="0"/>
              </a:rPr>
              <a:t>passwd</a:t>
            </a:r>
            <a:r>
              <a:rPr lang="en-US" sz="1400" dirty="0"/>
              <a:t> command is configured so users will execute it as root (owner).</a:t>
            </a:r>
          </a:p>
          <a:p>
            <a:pPr lvl="1"/>
            <a:r>
              <a:rPr lang="en-US" sz="1200" dirty="0"/>
              <a:t>Gives user permission to access additional resources.</a:t>
            </a:r>
            <a:endParaRPr lang="en-US" sz="1400" dirty="0"/>
          </a:p>
          <a:p>
            <a:r>
              <a:rPr lang="en-US" sz="1400" dirty="0"/>
              <a:t>SGID can also be set on directories.</a:t>
            </a:r>
          </a:p>
          <a:p>
            <a:pPr lvl="1"/>
            <a:r>
              <a:rPr lang="en-US" sz="1200" dirty="0"/>
              <a:t>Subdirectories inherit SGID permission.</a:t>
            </a:r>
          </a:p>
          <a:p>
            <a:pPr lvl="1"/>
            <a:r>
              <a:rPr lang="en-US" sz="1200" dirty="0"/>
              <a:t>New files/subdirectories inherit directory's group ID, not group ID of creator.</a:t>
            </a:r>
          </a:p>
          <a:p>
            <a:r>
              <a:rPr lang="en-US" sz="1400" dirty="0"/>
              <a:t>Inheritance is useful in shared environments.</a:t>
            </a:r>
          </a:p>
          <a:p>
            <a:pPr lvl="1"/>
            <a:r>
              <a:rPr lang="en-US" sz="1200" dirty="0"/>
              <a:t>Users don't need to change groups when creating objects.</a:t>
            </a:r>
          </a:p>
          <a:p>
            <a:r>
              <a:rPr lang="en-US" sz="1400" dirty="0"/>
              <a:t>SGID doesn't apply to existing or moved objects.</a:t>
            </a:r>
          </a:p>
          <a:p>
            <a:r>
              <a:rPr lang="en-US" sz="1400" dirty="0"/>
              <a:t>Use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sz="1400" dirty="0"/>
              <a:t> to set either SUID or SGID.</a:t>
            </a:r>
          </a:p>
          <a:p>
            <a:r>
              <a:rPr lang="en-US" sz="1400" dirty="0"/>
              <a:t>Look for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s</a:t>
            </a:r>
            <a:r>
              <a:rPr lang="en-US" sz="1400" dirty="0"/>
              <a:t> permission when using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ls –al</a:t>
            </a:r>
            <a:r>
              <a:rPr lang="en-US" sz="1400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281813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9BAC-D368-C048-9E8D-CC61621F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SGID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D0486-AEB8-BB46-80CB-1BBCB9B20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D5D07B-E86A-47D8-AB89-063CBA72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68" y="708660"/>
            <a:ext cx="4092264" cy="3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2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Sticky Bit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23987A-CC11-478B-9C7C-3C30389A7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special permission bit that provides protection for files in a directory.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2564A-5283-43BF-B0E5-BA675F5D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owner or root can delete the object.</a:t>
            </a:r>
          </a:p>
          <a:p>
            <a:pPr lvl="1"/>
            <a:r>
              <a:rPr lang="en-US" dirty="0"/>
              <a:t>Otherwise, users with write/execute permissions can delete the object.</a:t>
            </a:r>
          </a:p>
          <a:p>
            <a:r>
              <a:rPr lang="en-US" dirty="0"/>
              <a:t>Ensures users can't delete, but can still write/execute.</a:t>
            </a:r>
          </a:p>
          <a:p>
            <a:r>
              <a:rPr lang="en-US" dirty="0"/>
              <a:t>Set with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command.</a:t>
            </a:r>
          </a:p>
          <a:p>
            <a:r>
              <a:rPr lang="en-US" dirty="0"/>
              <a:t>Indicated by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</a:t>
            </a:r>
            <a:r>
              <a:rPr lang="en-US" dirty="0"/>
              <a:t> or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</a:t>
            </a:r>
            <a:r>
              <a:rPr lang="en-US" dirty="0"/>
              <a:t> in other execute position when using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ls -al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5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determine how system interacts with files.</a:t>
            </a:r>
          </a:p>
          <a:p>
            <a:r>
              <a:rPr lang="en-US" dirty="0"/>
              <a:t>Go beyond typical permissions.</a:t>
            </a:r>
          </a:p>
          <a:p>
            <a:pPr lvl="1"/>
            <a:r>
              <a:rPr lang="en-US" dirty="0"/>
              <a:t>More granular control over what system is/is not allowed to do.</a:t>
            </a:r>
          </a:p>
          <a:p>
            <a:r>
              <a:rPr lang="en-US" dirty="0"/>
              <a:t>There are many attributes.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Only allow file to be opened in append mode.</a:t>
            </a:r>
          </a:p>
          <a:p>
            <a:pPr lvl="1"/>
            <a:r>
              <a:rPr lang="en-US" dirty="0"/>
              <a:t>Automatically compress file.</a:t>
            </a:r>
          </a:p>
          <a:p>
            <a:pPr lvl="1"/>
            <a:r>
              <a:rPr lang="en-US" dirty="0"/>
              <a:t>Save file if it is deleted.</a:t>
            </a:r>
          </a:p>
          <a:p>
            <a:pPr lvl="1"/>
            <a:r>
              <a:rPr lang="en-US" dirty="0"/>
              <a:t>Make file immutable.</a:t>
            </a:r>
          </a:p>
        </p:txBody>
      </p:sp>
    </p:spTree>
    <p:extLst>
      <p:ext uri="{BB962C8B-B14F-4D97-AF65-F5344CB8AC3E}">
        <p14:creationId xmlns:p14="http://schemas.microsoft.com/office/powerpoint/2010/main" val="3331178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Immutable Flag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7BEB9F-4A83-4690-9C71-1A28C7872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attribute of a file or directory that prevents it from being modified, even by the root user.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DB38D-F815-498C-A5EF-DC64E3E3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can rename, delete, or write to the file.</a:t>
            </a:r>
          </a:p>
          <a:p>
            <a:r>
              <a:rPr lang="en-US" dirty="0"/>
              <a:t>Useful for sensitive, critical files that don't change much.</a:t>
            </a:r>
          </a:p>
          <a:p>
            <a:pPr lvl="1"/>
            <a:r>
              <a:rPr lang="en-US" dirty="0"/>
              <a:t>Careless user or errant process can't modify the file.</a:t>
            </a:r>
          </a:p>
          <a:p>
            <a:r>
              <a:rPr lang="en-US" dirty="0"/>
              <a:t>Flag not set on all files.</a:t>
            </a:r>
          </a:p>
          <a:p>
            <a:pPr lvl="1"/>
            <a:r>
              <a:rPr lang="en-US" dirty="0"/>
              <a:t>One directory can have a mix of mutable/immutable files.</a:t>
            </a:r>
          </a:p>
          <a:p>
            <a:pPr lvl="1"/>
            <a:r>
              <a:rPr lang="en-US" dirty="0"/>
              <a:t>Immutable subdirectory can have mutable files.</a:t>
            </a:r>
          </a:p>
          <a:p>
            <a:r>
              <a:rPr lang="en-US" dirty="0"/>
              <a:t>Lowercase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i</a:t>
            </a:r>
            <a:r>
              <a:rPr lang="en-US" dirty="0"/>
              <a:t> indicates flag is set.</a:t>
            </a:r>
          </a:p>
        </p:txBody>
      </p:sp>
    </p:spTree>
    <p:extLst>
      <p:ext uri="{BB962C8B-B14F-4D97-AF65-F5344CB8AC3E}">
        <p14:creationId xmlns:p14="http://schemas.microsoft.com/office/powerpoint/2010/main" val="1981375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lsattr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list attributes of files/directories.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61A88A34-1BBD-49F1-87F5-5D155210D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7318"/>
              </p:ext>
            </p:extLst>
          </p:nvPr>
        </p:nvGraphicFramePr>
        <p:xfrm>
          <a:off x="1344501" y="1876218"/>
          <a:ext cx="6454999" cy="1775848"/>
        </p:xfrm>
        <a:graphic>
          <a:graphicData uri="http://schemas.openxmlformats.org/drawingml/2006/table">
            <a:tbl>
              <a:tblPr/>
              <a:tblGrid>
                <a:gridCol w="135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Recursively list attributes of directories and their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all files in directories.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-d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directories like files, instead of their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version number of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9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86D7DDBF-1404-4B9B-91C7-10CBFC608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83131"/>
              </p:ext>
            </p:extLst>
          </p:nvPr>
        </p:nvGraphicFramePr>
        <p:xfrm>
          <a:off x="609259" y="1585183"/>
          <a:ext cx="7920901" cy="1973133"/>
        </p:xfrm>
        <a:graphic>
          <a:graphicData uri="http://schemas.openxmlformats.org/drawingml/2006/table">
            <a:tbl>
              <a:tblPr/>
              <a:tblGrid>
                <a:gridCol w="1502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Attribute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Read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r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Files: Access and view contents of a file.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Directories: List contents of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Write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w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Files: Save changes to a file.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Directories: Create, rename, delete files in directory (requires execute).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Execute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x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Files: Run a software file.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Directories: Access directory, execute file from directory, perform task on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55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4C0D-3C31-4DE3-823A-ED6F370A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lsattr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E02DE-489E-48F5-A72C-9CE90E2BB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CAC2E-C2B6-45C6-B5BC-9F79EA22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34" y="1106942"/>
            <a:ext cx="6351933" cy="30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31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chattr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change file/directory attributes.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F47742D-9EEB-4FFB-9291-65162E8D0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47127"/>
              </p:ext>
            </p:extLst>
          </p:nvPr>
        </p:nvGraphicFramePr>
        <p:xfrm>
          <a:off x="1344501" y="1876218"/>
          <a:ext cx="6454999" cy="1775848"/>
        </p:xfrm>
        <a:graphic>
          <a:graphicData uri="http://schemas.openxmlformats.org/drawingml/2006/table">
            <a:tbl>
              <a:tblPr/>
              <a:tblGrid>
                <a:gridCol w="135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Recursively change attributes of directories and their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-v {version}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version number of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+i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Mark file as immutable.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immutable attribute.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9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57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DC42E-E276-47AE-B0B4-C6F9BBAED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list of permissions attached to an object.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849DB5-EAEA-4F6B-ACDE-3B6475A6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Can be used when traditional permissions don't suffice.</a:t>
            </a:r>
          </a:p>
          <a:p>
            <a:r>
              <a:rPr lang="en-US" sz="1600" dirty="0"/>
              <a:t>Enable you to assign permissions to individual users and groups.</a:t>
            </a:r>
          </a:p>
          <a:p>
            <a:pPr lvl="1"/>
            <a:r>
              <a:rPr lang="en-US" sz="1400" dirty="0"/>
              <a:t>Even when user/groups don't correspond to object's owner/group.</a:t>
            </a:r>
          </a:p>
          <a:p>
            <a:r>
              <a:rPr lang="en-US" sz="1600" dirty="0"/>
              <a:t>Example: Group 1 needs </a:t>
            </a:r>
            <a:r>
              <a:rPr lang="en-US" sz="1600" dirty="0">
                <a:latin typeface="Cutive Mono" panose="020B0604020202020204" charset="0"/>
              </a:rPr>
              <a:t>r/w/x</a:t>
            </a:r>
            <a:r>
              <a:rPr lang="en-US" sz="1600" dirty="0"/>
              <a:t> to a directory and Group 2 needs </a:t>
            </a:r>
            <a:r>
              <a:rPr lang="en-US" sz="1600" dirty="0">
                <a:latin typeface="Cutive Mono" panose="020B0604020202020204" charset="0"/>
              </a:rPr>
              <a:t>r/x</a:t>
            </a:r>
          </a:p>
          <a:p>
            <a:pPr lvl="1"/>
            <a:r>
              <a:rPr lang="en-US" sz="1400" dirty="0"/>
              <a:t>You can get more granular with controlling access.</a:t>
            </a:r>
          </a:p>
        </p:txBody>
      </p:sp>
    </p:spTree>
    <p:extLst>
      <p:ext uri="{BB962C8B-B14F-4D97-AF65-F5344CB8AC3E}">
        <p14:creationId xmlns:p14="http://schemas.microsoft.com/office/powerpoint/2010/main" val="317848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getfacl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retrieve ACLs of files and directories.</a:t>
            </a:r>
          </a:p>
          <a:p>
            <a:r>
              <a:rPr lang="en-US" dirty="0"/>
              <a:t>Output shows metadata about file and permissions info.</a:t>
            </a:r>
          </a:p>
        </p:txBody>
      </p:sp>
    </p:spTree>
    <p:extLst>
      <p:ext uri="{BB962C8B-B14F-4D97-AF65-F5344CB8AC3E}">
        <p14:creationId xmlns:p14="http://schemas.microsoft.com/office/powerpoint/2010/main" val="62049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82B388-9E03-4BEB-B9DE-093CA0A8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getfacl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E1BDF-4EE1-4325-8DC0-ADB76D2ED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C9B85-B5CF-4B88-97C7-9C96B99E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55" y="1042773"/>
            <a:ext cx="6617291" cy="32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47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setfacl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change permissions associated with file/directory ACLs.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A34985C-391D-4797-B2DD-60BAC870CE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29240"/>
              </p:ext>
            </p:extLst>
          </p:nvPr>
        </p:nvGraphicFramePr>
        <p:xfrm>
          <a:off x="1344501" y="1876218"/>
          <a:ext cx="6454999" cy="2121120"/>
        </p:xfrm>
        <a:graphic>
          <a:graphicData uri="http://schemas.openxmlformats.org/drawingml/2006/table">
            <a:tbl>
              <a:tblPr/>
              <a:tblGrid>
                <a:gridCol w="1355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Recursively set ACL options for directories and their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Set ACL of an object/replace existing ACL.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-m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Modify existing ACL.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entries from existing ACL.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9962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all ACL entries.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3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945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C26EC-0191-4F02-A7FC-09FAB0418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Special Permissions and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CA677-3B02-4BB9-AF7D-1981E7A52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98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70FBF-CEBB-4F20-BDE3-2BE43CF5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associations for </a:t>
            </a:r>
            <a:r>
              <a:rPr lang="en-US" dirty="0">
                <a:latin typeface="Cutive Mono" panose="020B0604020202020204" charset="0"/>
              </a:rPr>
              <a:t>/Graphics</a:t>
            </a:r>
            <a:r>
              <a:rPr lang="en-US" dirty="0"/>
              <a:t> aren't applied to files created there.</a:t>
            </a:r>
          </a:p>
          <a:p>
            <a:r>
              <a:rPr lang="en-US" dirty="0"/>
              <a:t>A user complained about another user accidentally deleting files.</a:t>
            </a:r>
          </a:p>
          <a:p>
            <a:r>
              <a:rPr lang="en-US" dirty="0"/>
              <a:t>You'll correct these issues.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SGID Permissions and Sticky Bits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EAC501-A575-49B5-8742-26F522F52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 README in </a:t>
            </a:r>
            <a:r>
              <a:rPr lang="en-US" dirty="0">
                <a:latin typeface="Cutive Mono" panose="020B0604020202020204" charset="0"/>
              </a:rPr>
              <a:t>/Graphics</a:t>
            </a:r>
            <a:r>
              <a:rPr lang="en-US" dirty="0"/>
              <a:t> to guide new users.</a:t>
            </a:r>
          </a:p>
          <a:p>
            <a:r>
              <a:rPr lang="en-US" dirty="0"/>
              <a:t>You want to ensure no one can delete this file.</a:t>
            </a:r>
          </a:p>
          <a:p>
            <a:r>
              <a:rPr lang="en-US" dirty="0"/>
              <a:t>You'll set the immutable attribute on the file.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297F8-0CF2-4F51-88E1-FFDA63F6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Setting the Immutable Flag on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E8627-75BE-4B71-9398-DDA1230C5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21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2EE0F2-95E9-4538-97BE-80960E39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Marketing department needs read-only access to </a:t>
            </a:r>
            <a:r>
              <a:rPr lang="en-US" dirty="0">
                <a:latin typeface="Cutive Mono" panose="020B0604020202020204" charset="0"/>
              </a:rPr>
              <a:t>/Graphics</a:t>
            </a:r>
          </a:p>
          <a:p>
            <a:r>
              <a:rPr lang="en-US" dirty="0"/>
              <a:t>Standard permissions only define one group association.</a:t>
            </a:r>
          </a:p>
          <a:p>
            <a:r>
              <a:rPr lang="en-US" dirty="0"/>
              <a:t>You'll use ACLs to ensure both departments have access.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9980F-EA77-4FF0-9068-FC850994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ACLs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3743C-A7A4-4303-9941-A3B0BF4BC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5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Contexts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Permission attributes apply to one of several contexts.</a:t>
            </a:r>
          </a:p>
          <a:p>
            <a:pPr lvl="1"/>
            <a:r>
              <a:rPr lang="en-US" dirty="0"/>
              <a:t>The types of users/entities to give permission to.</a:t>
            </a:r>
          </a:p>
          <a:p>
            <a:r>
              <a:rPr lang="en-US" dirty="0"/>
              <a:t>Contexts:</a:t>
            </a:r>
          </a:p>
          <a:p>
            <a:pPr lvl="1"/>
            <a:r>
              <a:rPr lang="en-US" b="1" dirty="0"/>
              <a:t>Owner (</a:t>
            </a:r>
            <a:r>
              <a:rPr lang="en-US" b="1" dirty="0">
                <a:latin typeface="Cutive Mono" panose="020B0604020202020204" charset="0"/>
                <a:cs typeface="Courier New" panose="02070309020205020404" pitchFamily="49" charset="0"/>
              </a:rPr>
              <a:t>u</a:t>
            </a:r>
            <a:r>
              <a:rPr lang="en-US" b="1" dirty="0"/>
              <a:t>)</a:t>
            </a:r>
          </a:p>
          <a:p>
            <a:pPr lvl="2"/>
            <a:r>
              <a:rPr lang="en-US" dirty="0"/>
              <a:t>Also called user.</a:t>
            </a:r>
          </a:p>
          <a:p>
            <a:pPr lvl="1"/>
            <a:r>
              <a:rPr lang="en-US" b="1" dirty="0"/>
              <a:t>Group (</a:t>
            </a:r>
            <a:r>
              <a:rPr lang="en-US" b="1" dirty="0">
                <a:latin typeface="Cutive Mono" panose="020B0604020202020204" charset="0"/>
                <a:cs typeface="Courier New" panose="02070309020205020404" pitchFamily="49" charset="0"/>
              </a:rPr>
              <a:t>g</a:t>
            </a:r>
            <a:r>
              <a:rPr lang="en-US" b="1" dirty="0"/>
              <a:t>)</a:t>
            </a:r>
          </a:p>
          <a:p>
            <a:pPr lvl="2"/>
            <a:r>
              <a:rPr lang="en-US" dirty="0"/>
              <a:t>Members of object's group.</a:t>
            </a:r>
          </a:p>
          <a:p>
            <a:pPr lvl="1"/>
            <a:r>
              <a:rPr lang="en-US" b="1" dirty="0"/>
              <a:t>Other (</a:t>
            </a:r>
            <a:r>
              <a:rPr lang="en-US" b="1" dirty="0">
                <a:latin typeface="Cutive Mono" panose="020B0604020202020204" charset="0"/>
                <a:cs typeface="Courier New" panose="02070309020205020404" pitchFamily="49" charset="0"/>
              </a:rPr>
              <a:t>o</a:t>
            </a:r>
            <a:r>
              <a:rPr lang="en-US" b="1" dirty="0"/>
              <a:t>)</a:t>
            </a:r>
          </a:p>
          <a:p>
            <a:pPr lvl="2"/>
            <a:r>
              <a:rPr lang="en-US" dirty="0"/>
              <a:t>All other users.</a:t>
            </a:r>
          </a:p>
        </p:txBody>
      </p:sp>
    </p:spTree>
    <p:extLst>
      <p:ext uri="{BB962C8B-B14F-4D97-AF65-F5344CB8AC3E}">
        <p14:creationId xmlns:p14="http://schemas.microsoft.com/office/powerpoint/2010/main" val="397132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0B9F5B-2ADF-47A4-87A1-E3B9D67976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recognition, diagnosis, and resolution of problems.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1A786-3801-4C32-A78A-291CA537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Begins with identifying the problem.</a:t>
            </a:r>
          </a:p>
          <a:p>
            <a:r>
              <a:rPr lang="en-US" sz="1600" dirty="0"/>
              <a:t>Doesn't end until services are restored and problem no longer affects users.</a:t>
            </a:r>
          </a:p>
          <a:p>
            <a:r>
              <a:rPr lang="en-US" sz="1600" dirty="0"/>
              <a:t>Can take many forms.</a:t>
            </a:r>
          </a:p>
          <a:p>
            <a:r>
              <a:rPr lang="en-US" sz="1600" dirty="0"/>
              <a:t>All approaches have same goal:</a:t>
            </a:r>
          </a:p>
          <a:p>
            <a:pPr lvl="1"/>
            <a:r>
              <a:rPr lang="en-US" sz="1400" dirty="0"/>
              <a:t>Solve problem efficiently with minimal disruption.</a:t>
            </a:r>
          </a:p>
        </p:txBody>
      </p:sp>
    </p:spTree>
    <p:extLst>
      <p:ext uri="{BB962C8B-B14F-4D97-AF65-F5344CB8AC3E}">
        <p14:creationId xmlns:p14="http://schemas.microsoft.com/office/powerpoint/2010/main" val="3507419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884518-7AD4-4741-839D-39B027C0D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Step-by-step approaches to troubleshooting.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AB591D-B9B6-4A9D-9D67-84C0E3B10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Many models that vary in approach.</a:t>
            </a:r>
          </a:p>
          <a:p>
            <a:r>
              <a:rPr lang="en-US" sz="1600" dirty="0"/>
              <a:t>All models support a methodical and repeatable pattern of troubleshooting.</a:t>
            </a:r>
          </a:p>
          <a:p>
            <a:r>
              <a:rPr lang="en-US" sz="1600" dirty="0"/>
              <a:t>Example model: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Identify the problem.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Establish a theory of probable cause.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Test the theory to determine the cause.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Establish a plan of action to resolve the issue.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Implement a solution or escalate the issue.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Verify system functionality and implement preventative measures.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Document findings, actions, and outcomes.</a:t>
            </a:r>
          </a:p>
        </p:txBody>
      </p:sp>
    </p:spTree>
    <p:extLst>
      <p:ext uri="{BB962C8B-B14F-4D97-AF65-F5344CB8AC3E}">
        <p14:creationId xmlns:p14="http://schemas.microsoft.com/office/powerpoint/2010/main" val="3151682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Troubleshooting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verify permissions with 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ls -al</a:t>
            </a:r>
            <a:r>
              <a:rPr lang="en-US" dirty="0"/>
              <a:t> first.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165A922-58FB-440A-BACE-35AFCC309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0479"/>
              </p:ext>
            </p:extLst>
          </p:nvPr>
        </p:nvGraphicFramePr>
        <p:xfrm>
          <a:off x="792654" y="1480496"/>
          <a:ext cx="7554111" cy="3339128"/>
        </p:xfrm>
        <a:graphic>
          <a:graphicData uri="http://schemas.openxmlformats.org/drawingml/2006/table">
            <a:tbl>
              <a:tblPr/>
              <a:tblGrid>
                <a:gridCol w="2188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Symptom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Cause and Solution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Owner of file can't view its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is not granted read access.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grant read privileges to owner.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remove directory despite having write permission.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needs write </a:t>
                      </a:r>
                      <a:r>
                        <a:rPr kumimoji="0" lang="en-US" sz="1200" b="0" i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and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execute permission to modify directory.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execute permission to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enter directory despite having read access.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needs execute permission to enter directory.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execute permission to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662138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remove file, but has full permissions on it.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needs write permission on containing directory.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write permission to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617401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create files in a directory they have write/execute permission to.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Immutable flag is set on directory.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As root, remove immutable flag using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chattr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command.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94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AFC41-1E5C-4517-847F-D9D3F68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Troubleshooting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E6FC0-F9E0-49E7-9008-D8F550E25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97AC2FBE-1E07-4CE8-B718-66DBAFE73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8620"/>
              </p:ext>
            </p:extLst>
          </p:nvPr>
        </p:nvGraphicFramePr>
        <p:xfrm>
          <a:off x="810987" y="797110"/>
          <a:ext cx="7522027" cy="4027976"/>
        </p:xfrm>
        <a:graphic>
          <a:graphicData uri="http://schemas.openxmlformats.org/drawingml/2006/table">
            <a:tbl>
              <a:tblPr/>
              <a:tblGrid>
                <a:gridCol w="2180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1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Symptom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Cause and Solution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Root user can't modify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Immutable flag is set on file.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As root, remove immutable flag using 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chattr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command.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709962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 users can list directory contents, but only owner/group/service account should.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Read permission is set on directory for others context.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Remove read permission for others context. Add service account to directory's ACL with read access.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233310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denied permission to execute a script they themselves created.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Execute permission is not automatically set on new files.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execute permission to script.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0096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denied permission to change a script they can execute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needs write permission to script.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write permission to script.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63180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denied permission to execute script they have execute permission to.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also needs read permission to script.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add read permission to script.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63919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 users can delete file, but should only be able to write to it.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Write/execute permissions on directories enable users to delete objects.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Add sticky bit to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130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verify ownership with 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ls -al</a:t>
            </a:r>
            <a:r>
              <a:rPr lang="en-US" dirty="0"/>
              <a:t> first.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4163AC0-7D5E-45A9-A018-921FDE88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50961"/>
              </p:ext>
            </p:extLst>
          </p:nvPr>
        </p:nvGraphicFramePr>
        <p:xfrm>
          <a:off x="400410" y="1411421"/>
          <a:ext cx="8338599" cy="3302552"/>
        </p:xfrm>
        <a:graphic>
          <a:graphicData uri="http://schemas.openxmlformats.org/drawingml/2006/table">
            <a:tbl>
              <a:tblPr/>
              <a:tblGrid>
                <a:gridCol w="3035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Symptom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Cause and Solution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access file, but owner context has full permissions.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User is not owner of file.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chown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make user owner of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can't delete file, but containing directory gives full permissions to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Directory's group is not the same as user's group.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chgrp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make directory's group the same as the user's.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Users can modify a file, but others context only has read permission.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File's group is set to same group that users are members of.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chgrp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to change file's group to a different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creates file in shared directory, file takes on user's group ID when it should take on directory's group ID.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Files take on creating user's group ID by default.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to set SGID permission inheritance.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044377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 creates file in shared directory, file takes on directory's group ID when it should take on user's group ID.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Cause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SGID permission is set on directory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: Use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chmod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to remove SGID permission on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9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04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Membership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can arise if users are not in the right groups.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groups {user name}</a:t>
            </a:r>
            <a:r>
              <a:rPr lang="en-US" dirty="0"/>
              <a:t> to check what groups a user is a member of.</a:t>
            </a:r>
          </a:p>
          <a:p>
            <a:r>
              <a:rPr lang="en-US" dirty="0"/>
              <a:t>Default owning group of new files may be unexpected.</a:t>
            </a:r>
          </a:p>
          <a:p>
            <a:pPr lvl="1"/>
            <a:r>
              <a:rPr lang="en-US" dirty="0"/>
              <a:t>Make sure expected group is user's primary group.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usermod</a:t>
            </a:r>
            <a:r>
              <a:rPr lang="en-US" dirty="0"/>
              <a:t> to change group membership.</a:t>
            </a:r>
          </a:p>
          <a:p>
            <a:r>
              <a:rPr lang="en-US" dirty="0"/>
              <a:t>Consider listing all members of a group.</a:t>
            </a:r>
          </a:p>
          <a:p>
            <a:pPr lvl="1"/>
            <a:r>
              <a:rPr lang="en-US" dirty="0"/>
              <a:t>Not one command universal to all Linux distros.</a:t>
            </a:r>
          </a:p>
          <a:p>
            <a:pPr lvl="1"/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/etc/group</a:t>
            </a:r>
            <a:r>
              <a:rPr lang="en-US" dirty="0"/>
              <a:t> leaves out primary group members and other authentication.</a:t>
            </a:r>
          </a:p>
          <a:p>
            <a:pPr lvl="1"/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lid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getent</a:t>
            </a:r>
            <a:r>
              <a:rPr lang="en-US" dirty="0"/>
              <a:t> can provide more complete info.</a:t>
            </a:r>
          </a:p>
        </p:txBody>
      </p:sp>
    </p:spTree>
    <p:extLst>
      <p:ext uri="{BB962C8B-B14F-4D97-AF65-F5344CB8AC3E}">
        <p14:creationId xmlns:p14="http://schemas.microsoft.com/office/powerpoint/2010/main" val="4038467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Permissions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Follow an overall troubleshooting strategy.</a:t>
            </a:r>
          </a:p>
          <a:p>
            <a:r>
              <a:rPr lang="en-US" sz="1400" dirty="0"/>
              <a:t>Follow a step-by-step troubleshooting model.</a:t>
            </a:r>
          </a:p>
          <a:p>
            <a:r>
              <a:rPr lang="en-US" sz="1400" dirty="0"/>
              <a:t>Start by verifying an object's permissions and ownership using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ls -al</a:t>
            </a:r>
            <a:r>
              <a:rPr lang="en-US" sz="1400" dirty="0"/>
              <a:t> command.</a:t>
            </a:r>
          </a:p>
          <a:p>
            <a:r>
              <a:rPr lang="en-US" sz="1400" dirty="0"/>
              <a:t>Ensure users have permissions to work with file.</a:t>
            </a:r>
          </a:p>
          <a:p>
            <a:r>
              <a:rPr lang="en-US" sz="1400" dirty="0"/>
              <a:t>Ensure users don't have permissions beyond what they need.</a:t>
            </a:r>
          </a:p>
          <a:p>
            <a:r>
              <a:rPr lang="en-US" sz="1400" dirty="0"/>
              <a:t>Ensure objects don't have the immutable flag if they need to be modified.</a:t>
            </a:r>
          </a:p>
          <a:p>
            <a:r>
              <a:rPr lang="en-US" sz="1400" dirty="0"/>
              <a:t>Set SUID permission on an executable to run it with root permissions.</a:t>
            </a:r>
          </a:p>
          <a:p>
            <a:r>
              <a:rPr lang="en-US" sz="1400" dirty="0"/>
              <a:t>Set sticky bit when only the owner/root should be able to delete object.</a:t>
            </a:r>
          </a:p>
          <a:p>
            <a:r>
              <a:rPr lang="en-US" sz="1400" dirty="0"/>
              <a:t>Ensure objects have proper owner and group set.</a:t>
            </a:r>
          </a:p>
          <a:p>
            <a:r>
              <a:rPr lang="en-US" sz="1400" dirty="0"/>
              <a:t>Set SGID permission on directory for new files to inherit its group ID.</a:t>
            </a:r>
          </a:p>
          <a:p>
            <a:r>
              <a:rPr lang="en-US" sz="1400" dirty="0"/>
              <a:t>Use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groups {user name}</a:t>
            </a:r>
            <a:r>
              <a:rPr lang="en-US" sz="1400" dirty="0"/>
              <a:t> to verify the groups a user is a member of.</a:t>
            </a:r>
          </a:p>
          <a:p>
            <a:r>
              <a:rPr lang="en-US" sz="1400" dirty="0"/>
              <a:t>Modify group membership when necessary.</a:t>
            </a:r>
          </a:p>
          <a:p>
            <a:r>
              <a:rPr lang="en-US" sz="1400" dirty="0"/>
              <a:t>Acquire and use tools like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lid</a:t>
            </a:r>
            <a:r>
              <a:rPr lang="en-US" sz="1400" dirty="0"/>
              <a:t> and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getent</a:t>
            </a:r>
            <a:r>
              <a:rPr lang="en-US" sz="1400" dirty="0"/>
              <a:t> to view all members of a group.</a:t>
            </a:r>
          </a:p>
        </p:txBody>
      </p:sp>
    </p:spTree>
    <p:extLst>
      <p:ext uri="{BB962C8B-B14F-4D97-AF65-F5344CB8AC3E}">
        <p14:creationId xmlns:p14="http://schemas.microsoft.com/office/powerpoint/2010/main" val="3900760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7F37-93B7-4D2A-BED5-D72CCE928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You're servicing requests at the help desk.</a:t>
            </a:r>
          </a:p>
          <a:p>
            <a:r>
              <a:rPr lang="en-US" dirty="0"/>
              <a:t>You need to identify permissions issues and suggest resolutions.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Permissions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65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what situations might you want to change the default permissions on your Linux systems?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 you prefer to set permissions using symbolic mode or absolute mode, and why?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8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CFC-054B-49E6-B0BE-9E584EDE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String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E3469-2518-4EBD-A5DE-CC3E82EA3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82EB9-A7BE-4809-BBB8-3200441E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96" y="925207"/>
            <a:ext cx="6610209" cy="32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5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342D2-0774-4B23-A88C-7616E0391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you to modify permissions on files/directories.</a:t>
            </a:r>
          </a:p>
          <a:p>
            <a:r>
              <a:rPr lang="en-US" dirty="0"/>
              <a:t>Can only be done by owner of object or sysadmin.</a:t>
            </a:r>
          </a:p>
        </p:txBody>
      </p:sp>
    </p:spTree>
    <p:extLst>
      <p:ext uri="{BB962C8B-B14F-4D97-AF65-F5344CB8AC3E}">
        <p14:creationId xmlns:p14="http://schemas.microsoft.com/office/powerpoint/2010/main" val="207402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Command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827A3133-E62B-4286-852E-E6C75BFA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404612"/>
              </p:ext>
            </p:extLst>
          </p:nvPr>
        </p:nvGraphicFramePr>
        <p:xfrm>
          <a:off x="1943046" y="1609247"/>
          <a:ext cx="5257909" cy="1899248"/>
        </p:xfrm>
        <a:graphic>
          <a:graphicData uri="http://schemas.openxmlformats.org/drawingml/2006/table">
            <a:tbl>
              <a:tblPr/>
              <a:tblGrid>
                <a:gridCol w="782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Report changes made to permissions.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-f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Hide most error messages.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27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-v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diagnostic entry for every object processed.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-R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Modify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permissions recursively.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65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13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D830-59FB-4192-99F5-E3734838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Symbolic Mode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A6795-E04D-4647-9267-481E22937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A5274-4127-419B-BF27-28D8264E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permissions using three components:</a:t>
            </a:r>
          </a:p>
          <a:p>
            <a:pPr lvl="1"/>
            <a:r>
              <a:rPr lang="en-US" dirty="0"/>
              <a:t>Contexts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Operators:</a:t>
            </a:r>
          </a:p>
          <a:p>
            <a:pPr lvl="1"/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+</a:t>
            </a:r>
            <a:r>
              <a:rPr lang="en-US" dirty="0"/>
              <a:t> grants permissions.</a:t>
            </a:r>
          </a:p>
          <a:p>
            <a:pPr lvl="1"/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-</a:t>
            </a:r>
            <a:r>
              <a:rPr lang="en-US" dirty="0"/>
              <a:t> denies permissions.</a:t>
            </a:r>
          </a:p>
          <a:p>
            <a:pPr lvl="1"/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=</a:t>
            </a:r>
            <a:r>
              <a:rPr lang="en-US" dirty="0"/>
              <a:t> assigns permissions exactly as provided.</a:t>
            </a:r>
          </a:p>
        </p:txBody>
      </p:sp>
    </p:spTree>
    <p:extLst>
      <p:ext uri="{BB962C8B-B14F-4D97-AF65-F5344CB8AC3E}">
        <p14:creationId xmlns:p14="http://schemas.microsoft.com/office/powerpoint/2010/main" val="533934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A206D9-A285-4F6B-A397-685F261F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chmod</a:t>
            </a:r>
            <a:r>
              <a:rPr lang="en-US" dirty="0"/>
              <a:t> Symbolic Mode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CB5E1-E89B-4F42-ACB7-116281E84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3009F-067B-4602-9DE1-584416919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39" y="1032127"/>
            <a:ext cx="7287322" cy="35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43903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0E6885-003C-45A4-B53A-9876D8A2FD10}"/>
</file>

<file path=customXml/itemProps2.xml><?xml version="1.0" encoding="utf-8"?>
<ds:datastoreItem xmlns:ds="http://schemas.openxmlformats.org/officeDocument/2006/customXml" ds:itemID="{C151D676-37B9-4F01-B4DB-B94716EB4808}"/>
</file>

<file path=customXml/itemProps3.xml><?xml version="1.0" encoding="utf-8"?>
<ds:datastoreItem xmlns:ds="http://schemas.openxmlformats.org/officeDocument/2006/customXml" ds:itemID="{087E461F-D2D6-4901-8462-59F8A2D1DCA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2806</Words>
  <Application>Microsoft Office PowerPoint</Application>
  <PresentationFormat>On-screen Show (16:9)</PresentationFormat>
  <Paragraphs>390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Open Sans</vt:lpstr>
      <vt:lpstr>Cutive Mono</vt:lpstr>
      <vt:lpstr>Arial</vt:lpstr>
      <vt:lpstr>Courier New</vt:lpstr>
      <vt:lpstr>Open Sans SemiBold</vt:lpstr>
      <vt:lpstr>2_LO-CompTIA</vt:lpstr>
      <vt:lpstr>Managing Permissions and Ownership</vt:lpstr>
      <vt:lpstr>Permissions</vt:lpstr>
      <vt:lpstr>Permission Attributes</vt:lpstr>
      <vt:lpstr>Permission Contexts</vt:lpstr>
      <vt:lpstr>Permission String</vt:lpstr>
      <vt:lpstr>The chmod Command</vt:lpstr>
      <vt:lpstr>chmod Command Options</vt:lpstr>
      <vt:lpstr>chmod Symbolic Mode (Slide 1 of 2)</vt:lpstr>
      <vt:lpstr>chmod Symbolic Mode (Slide 2 of 2)</vt:lpstr>
      <vt:lpstr>chmod Absolute Mode (Slide 1 of 2)</vt:lpstr>
      <vt:lpstr>chmod Absolute Mode (Slide 2 of 2)</vt:lpstr>
      <vt:lpstr>Activity: Modifying File and Directory Permissions</vt:lpstr>
      <vt:lpstr>Default Permissions</vt:lpstr>
      <vt:lpstr>The umask Command (Slide 1 of 2)</vt:lpstr>
      <vt:lpstr>The umask Command (Slide 2 of 2)</vt:lpstr>
      <vt:lpstr>PowerPoint Presentation</vt:lpstr>
      <vt:lpstr>Activity: Modifying Default Permissions</vt:lpstr>
      <vt:lpstr>Ownership</vt:lpstr>
      <vt:lpstr>The chown Command</vt:lpstr>
      <vt:lpstr>The chgrp Command</vt:lpstr>
      <vt:lpstr>PowerPoint Presentation</vt:lpstr>
      <vt:lpstr>Activity: Modifying File and Directory Ownership</vt:lpstr>
      <vt:lpstr>Special Permissions</vt:lpstr>
      <vt:lpstr>SUID and SGID Permissions</vt:lpstr>
      <vt:lpstr>Example of SGID</vt:lpstr>
      <vt:lpstr>Sticky Bit</vt:lpstr>
      <vt:lpstr>File Attributes</vt:lpstr>
      <vt:lpstr>The Immutable Flag</vt:lpstr>
      <vt:lpstr>The lsattr Command (Slide 1 of 2)</vt:lpstr>
      <vt:lpstr>The lsattr Command (Slide 2 of 2)</vt:lpstr>
      <vt:lpstr>The chattr Command</vt:lpstr>
      <vt:lpstr>Access Control Lists</vt:lpstr>
      <vt:lpstr>The getfacl Command (Slide 1 of 2)</vt:lpstr>
      <vt:lpstr>The getfacl Command (Slide 2 of 2)</vt:lpstr>
      <vt:lpstr>The setfacl Command</vt:lpstr>
      <vt:lpstr>PowerPoint Presentation</vt:lpstr>
      <vt:lpstr>Activity: Configuring SGID Permissions and Sticky Bits</vt:lpstr>
      <vt:lpstr>Activity: Setting the Immutable Flag on a File</vt:lpstr>
      <vt:lpstr>Activity: Configuring ACLs</vt:lpstr>
      <vt:lpstr>Troubleshooting</vt:lpstr>
      <vt:lpstr>Troubleshooting Models</vt:lpstr>
      <vt:lpstr>Permissions Troubleshooting (Slide 1 of 2)</vt:lpstr>
      <vt:lpstr>Permissions Troubleshooting (Slide 2 of 2)</vt:lpstr>
      <vt:lpstr>Ownership Troubleshooting</vt:lpstr>
      <vt:lpstr>Group Membership Troubleshooting</vt:lpstr>
      <vt:lpstr>Guidelines for Troubleshooting Permissions Issues</vt:lpstr>
      <vt:lpstr>Activity: Troubleshooting Permissions Issues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Permissions and Ownership</dc:title>
  <dc:subject/>
  <dc:creator>Jason Nufryk</dc:creator>
  <cp:keywords/>
  <dc:description/>
  <cp:lastModifiedBy>Lindsay Bachman</cp:lastModifiedBy>
  <cp:revision>66</cp:revision>
  <dcterms:created xsi:type="dcterms:W3CDTF">2018-09-18T19:18:07Z</dcterms:created>
  <dcterms:modified xsi:type="dcterms:W3CDTF">2019-03-15T16:39:00Z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